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15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C985-2D30-41B7-A8A3-148C41B772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Is Video Game Emulation the Same as Piracy?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3666E-364F-49B3-A3F5-32B87C24EE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Colin </a:t>
            </a:r>
            <a:r>
              <a:rPr lang="en-US" dirty="0" err="1"/>
              <a:t>quinn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832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4F8AC-9191-4F38-99D6-B934EBA07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/>
          <a:lstStyle/>
          <a:p>
            <a:r>
              <a:rPr lang="en-US" dirty="0"/>
              <a:t>Analysis of Options:</a:t>
            </a:r>
            <a:br>
              <a:rPr lang="en-US" dirty="0"/>
            </a:br>
            <a:r>
              <a:rPr lang="en-US" dirty="0"/>
              <a:t>Release IP after 15 Years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B94D3-6DD4-4A2D-AB25-A316B7A9B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Utilitarianist Approach:</a:t>
            </a:r>
          </a:p>
          <a:p>
            <a:pPr lvl="1"/>
            <a:r>
              <a:rPr lang="en-US" dirty="0"/>
              <a:t>Games become free to play for anyone that is interested in them</a:t>
            </a:r>
          </a:p>
          <a:p>
            <a:pPr lvl="1"/>
            <a:r>
              <a:rPr lang="en-US" dirty="0"/>
              <a:t>Supply as many people as possible with an enjoyable experience </a:t>
            </a:r>
          </a:p>
          <a:p>
            <a:r>
              <a:rPr lang="en-US" dirty="0"/>
              <a:t>Deontological Approach:</a:t>
            </a:r>
          </a:p>
          <a:p>
            <a:pPr lvl="1"/>
            <a:r>
              <a:rPr lang="en-US" dirty="0"/>
              <a:t>Not responsible for funding old games that are no longer purchasable</a:t>
            </a:r>
          </a:p>
          <a:p>
            <a:pPr lvl="1"/>
            <a:r>
              <a:rPr lang="en-US" dirty="0"/>
              <a:t>The IP has sold essentially all that it will by the time it should be opened</a:t>
            </a:r>
          </a:p>
        </p:txBody>
      </p:sp>
    </p:spTree>
    <p:extLst>
      <p:ext uri="{BB962C8B-B14F-4D97-AF65-F5344CB8AC3E}">
        <p14:creationId xmlns:p14="http://schemas.microsoft.com/office/powerpoint/2010/main" val="3814019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90348-EF9C-41D6-A625-31720B369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986117"/>
          </a:xfrm>
        </p:spPr>
        <p:txBody>
          <a:bodyPr/>
          <a:lstStyle/>
          <a:p>
            <a:r>
              <a:rPr lang="en-US" dirty="0"/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A93A1-DCF5-4C5C-A2FE-5DA5C0B1F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38836"/>
            <a:ext cx="8946541" cy="4809564"/>
          </a:xfrm>
        </p:spPr>
        <p:txBody>
          <a:bodyPr/>
          <a:lstStyle/>
          <a:p>
            <a:r>
              <a:rPr lang="en-US" dirty="0"/>
              <a:t>Using Utilitarian Ethics:</a:t>
            </a:r>
          </a:p>
          <a:p>
            <a:pPr lvl="1"/>
            <a:r>
              <a:rPr lang="en-US" dirty="0"/>
              <a:t>The entire community gaining access to these games for free achieves maximum happiness produced</a:t>
            </a:r>
          </a:p>
          <a:p>
            <a:r>
              <a:rPr lang="en-US" dirty="0"/>
              <a:t>Using Deontological Ethics:</a:t>
            </a:r>
          </a:p>
          <a:p>
            <a:pPr lvl="1"/>
            <a:r>
              <a:rPr lang="en-US" dirty="0"/>
              <a:t>Developers working together provides the overall maximum happiness, even if it might come with a slight price tag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 you use emulators? What are your thoughts on them?</a:t>
            </a:r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507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879E1-7E0D-4541-AAB4-DD1350B2F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061386"/>
          </a:xfrm>
        </p:spPr>
        <p:txBody>
          <a:bodyPr/>
          <a:lstStyle/>
          <a:p>
            <a:r>
              <a:rPr lang="en-US" dirty="0"/>
              <a:t>What is Emulation?	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AD66F-555D-413B-A303-AABEC8D23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30978"/>
            <a:ext cx="8946541" cy="4817422"/>
          </a:xfrm>
        </p:spPr>
        <p:txBody>
          <a:bodyPr/>
          <a:lstStyle/>
          <a:p>
            <a:r>
              <a:rPr lang="en-US" dirty="0"/>
              <a:t>2 Main Parts:</a:t>
            </a:r>
          </a:p>
          <a:p>
            <a:pPr lvl="1"/>
            <a:r>
              <a:rPr lang="en-US" dirty="0"/>
              <a:t>The emulator</a:t>
            </a:r>
          </a:p>
          <a:p>
            <a:pPr lvl="1"/>
            <a:r>
              <a:rPr lang="en-US" dirty="0"/>
              <a:t>A ROM and ISO, or disk image</a:t>
            </a:r>
          </a:p>
        </p:txBody>
      </p:sp>
      <p:pic>
        <p:nvPicPr>
          <p:cNvPr id="1030" name="Picture 6" descr="Image result for dolphin emulator">
            <a:extLst>
              <a:ext uri="{FF2B5EF4-FFF2-40B4-BE49-F238E27FC236}">
                <a16:creationId xmlns:a16="http://schemas.microsoft.com/office/drawing/2014/main" id="{61889CB5-FEDB-4CB6-85BE-FB0664F12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779" y="4599825"/>
            <a:ext cx="3181909" cy="181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B1904D-E9E8-4686-BE73-037B6F176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752" y="2984686"/>
            <a:ext cx="4526243" cy="3420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59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6F278-5A58-4748-90A6-ED7A14D05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091074"/>
          </a:xfrm>
        </p:spPr>
        <p:txBody>
          <a:bodyPr/>
          <a:lstStyle/>
          <a:p>
            <a:r>
              <a:rPr lang="en-US" dirty="0"/>
              <a:t>Emulation: The Good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929A8-46F7-473C-82C4-1D365AA3F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43792"/>
            <a:ext cx="8946541" cy="4704607"/>
          </a:xfrm>
        </p:spPr>
        <p:txBody>
          <a:bodyPr/>
          <a:lstStyle/>
          <a:p>
            <a:r>
              <a:rPr lang="en-US" dirty="0"/>
              <a:t>Allows younger generation to experience the history of games</a:t>
            </a:r>
          </a:p>
          <a:p>
            <a:pPr lvl="1"/>
            <a:r>
              <a:rPr lang="en-US" dirty="0"/>
              <a:t>Nostalgia for those who grew up playing these games</a:t>
            </a:r>
          </a:p>
          <a:p>
            <a:r>
              <a:rPr lang="en-US" dirty="0"/>
              <a:t>Emulation allows for digital archives of classic video games</a:t>
            </a:r>
          </a:p>
          <a:p>
            <a:pPr lvl="1"/>
            <a:r>
              <a:rPr lang="en-US" dirty="0" err="1"/>
              <a:t>MasJ</a:t>
            </a:r>
            <a:r>
              <a:rPr lang="en-US" dirty="0"/>
              <a:t>, creator of EmuParadise.com: “We run </a:t>
            </a:r>
            <a:r>
              <a:rPr lang="en-US" dirty="0" err="1"/>
              <a:t>EmuParadise</a:t>
            </a:r>
            <a:r>
              <a:rPr lang="en-US" dirty="0"/>
              <a:t> for the love of retro games and for you to be able to revisit those good times.”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541E1E-49B1-45FE-917D-5E0A80537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4" y="3529853"/>
            <a:ext cx="5811203" cy="3155432"/>
          </a:xfrm>
          <a:prstGeom prst="rect">
            <a:avLst/>
          </a:prstGeom>
        </p:spPr>
      </p:pic>
      <p:pic>
        <p:nvPicPr>
          <p:cNvPr id="2050" name="Picture 2" descr="Image result for melee">
            <a:extLst>
              <a:ext uri="{FF2B5EF4-FFF2-40B4-BE49-F238E27FC236}">
                <a16:creationId xmlns:a16="http://schemas.microsoft.com/office/drawing/2014/main" id="{01B26E15-64DE-41E2-AE71-BE0C82047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8333" y="4530674"/>
            <a:ext cx="1544021" cy="2154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super mario sunshine">
            <a:extLst>
              <a:ext uri="{FF2B5EF4-FFF2-40B4-BE49-F238E27FC236}">
                <a16:creationId xmlns:a16="http://schemas.microsoft.com/office/drawing/2014/main" id="{01C3F500-4E35-454E-AC94-F5267A05E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5964" y="777310"/>
            <a:ext cx="1296848" cy="183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lated image">
            <a:extLst>
              <a:ext uri="{FF2B5EF4-FFF2-40B4-BE49-F238E27FC236}">
                <a16:creationId xmlns:a16="http://schemas.microsoft.com/office/drawing/2014/main" id="{140E3278-A8E6-4069-8E06-6CCFAD4E8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8810" y="2511238"/>
            <a:ext cx="1435963" cy="2037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street fighter 2">
            <a:extLst>
              <a:ext uri="{FF2B5EF4-FFF2-40B4-BE49-F238E27FC236}">
                <a16:creationId xmlns:a16="http://schemas.microsoft.com/office/drawing/2014/main" id="{405A50FA-5FA6-4B7B-A4D6-E114FC724F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044" y="4088954"/>
            <a:ext cx="2786099" cy="2037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5411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DEDA-E3CE-45F5-B361-474BAF13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066800"/>
          </a:xfrm>
        </p:spPr>
        <p:txBody>
          <a:bodyPr/>
          <a:lstStyle/>
          <a:p>
            <a:r>
              <a:rPr lang="en-US" dirty="0"/>
              <a:t>Emulation: The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27500-9989-443A-A80B-22542021C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822076"/>
            <a:ext cx="8946541" cy="4426323"/>
          </a:xfrm>
        </p:spPr>
        <p:txBody>
          <a:bodyPr/>
          <a:lstStyle/>
          <a:p>
            <a:r>
              <a:rPr lang="en-US" dirty="0"/>
              <a:t>Distributing ROMs is technically piracy</a:t>
            </a:r>
          </a:p>
          <a:p>
            <a:r>
              <a:rPr lang="en-US" dirty="0"/>
              <a:t>Revenue loss for the game developers</a:t>
            </a:r>
          </a:p>
          <a:p>
            <a:r>
              <a:rPr lang="en-US" dirty="0"/>
              <a:t>Emulators for current generation consoles such as </a:t>
            </a:r>
            <a:r>
              <a:rPr lang="en-US" dirty="0" err="1"/>
              <a:t>Cemu</a:t>
            </a:r>
            <a:endParaRPr lang="en-US" dirty="0"/>
          </a:p>
        </p:txBody>
      </p:sp>
      <p:pic>
        <p:nvPicPr>
          <p:cNvPr id="4098" name="Picture 2" descr="Image result for cemu breath of the wild">
            <a:extLst>
              <a:ext uri="{FF2B5EF4-FFF2-40B4-BE49-F238E27FC236}">
                <a16:creationId xmlns:a16="http://schemas.microsoft.com/office/drawing/2014/main" id="{1659154B-E0AE-40E2-AFF6-827522843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961" y="3437966"/>
            <a:ext cx="9163241" cy="296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piracy">
            <a:extLst>
              <a:ext uri="{FF2B5EF4-FFF2-40B4-BE49-F238E27FC236}">
                <a16:creationId xmlns:a16="http://schemas.microsoft.com/office/drawing/2014/main" id="{EC727397-0A5C-4CCB-A84C-67ED9BFFF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937" y="690281"/>
            <a:ext cx="2736916" cy="1470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5117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84E90-8B86-4767-B6DF-38BC42A7F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073523"/>
          </a:xfrm>
        </p:spPr>
        <p:txBody>
          <a:bodyPr/>
          <a:lstStyle/>
          <a:p>
            <a:r>
              <a:rPr lang="en-US" dirty="0"/>
              <a:t>Similar Situations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5BE88-991B-4254-B2EC-8544A724E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26241"/>
            <a:ext cx="8946541" cy="4722158"/>
          </a:xfrm>
        </p:spPr>
        <p:txBody>
          <a:bodyPr/>
          <a:lstStyle/>
          <a:p>
            <a:r>
              <a:rPr lang="en-US" dirty="0"/>
              <a:t>The Film Industry</a:t>
            </a:r>
          </a:p>
          <a:p>
            <a:pPr lvl="1"/>
            <a:r>
              <a:rPr lang="en-US" dirty="0"/>
              <a:t>“The List of Lost Films” contains titles from 1890’s to 1970’s</a:t>
            </a:r>
          </a:p>
          <a:p>
            <a:pPr lvl="1"/>
            <a:r>
              <a:rPr lang="en-US" dirty="0"/>
              <a:t>Estimated to have lost 75% of all silent films</a:t>
            </a:r>
          </a:p>
          <a:p>
            <a:r>
              <a:rPr lang="en-US" dirty="0"/>
              <a:t>The Music Industry</a:t>
            </a:r>
          </a:p>
          <a:p>
            <a:pPr lvl="1"/>
            <a:r>
              <a:rPr lang="en-US" dirty="0"/>
              <a:t>LimeWire enabled free access to music (like </a:t>
            </a:r>
            <a:r>
              <a:rPr lang="en-US" dirty="0" err="1"/>
              <a:t>EmuParadise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Direct impact on revenue causing strict enforcement </a:t>
            </a:r>
          </a:p>
        </p:txBody>
      </p:sp>
      <p:pic>
        <p:nvPicPr>
          <p:cNvPr id="5122" name="Picture 2" descr="Image result for piracy in music">
            <a:extLst>
              <a:ext uri="{FF2B5EF4-FFF2-40B4-BE49-F238E27FC236}">
                <a16:creationId xmlns:a16="http://schemas.microsoft.com/office/drawing/2014/main" id="{F5461DFC-9763-4F79-A2AD-BBF5B8AA8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938" y="4773706"/>
            <a:ext cx="2604066" cy="155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list of lost films">
            <a:extLst>
              <a:ext uri="{FF2B5EF4-FFF2-40B4-BE49-F238E27FC236}">
                <a16:creationId xmlns:a16="http://schemas.microsoft.com/office/drawing/2014/main" id="{4C17FC0D-D50A-4FD1-85CE-41D304A25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0428" y="2377888"/>
            <a:ext cx="2702643" cy="402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542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A9471-2043-46C8-9370-FDB2A6950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952500"/>
          </a:xfrm>
        </p:spPr>
        <p:txBody>
          <a:bodyPr/>
          <a:lstStyle/>
          <a:p>
            <a:r>
              <a:rPr lang="en-US" dirty="0"/>
              <a:t>Who is Involved in Emulation?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B3836-05EA-4212-B30B-CEDC1A0AD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79176"/>
            <a:ext cx="8946541" cy="4769223"/>
          </a:xfrm>
        </p:spPr>
        <p:txBody>
          <a:bodyPr/>
          <a:lstStyle/>
          <a:p>
            <a:r>
              <a:rPr lang="en-US" dirty="0"/>
              <a:t>Game Development Companies</a:t>
            </a:r>
          </a:p>
          <a:p>
            <a:pPr lvl="1"/>
            <a:r>
              <a:rPr lang="en-US" dirty="0"/>
              <a:t>Responsible for providing a quality experience</a:t>
            </a:r>
          </a:p>
          <a:p>
            <a:r>
              <a:rPr lang="en-US" dirty="0"/>
              <a:t>Emulator Developers</a:t>
            </a:r>
          </a:p>
          <a:p>
            <a:pPr lvl="1"/>
            <a:r>
              <a:rPr lang="en-US" dirty="0"/>
              <a:t>Responsible for creating a way to play older generation games</a:t>
            </a:r>
          </a:p>
          <a:p>
            <a:r>
              <a:rPr lang="en-US" dirty="0"/>
              <a:t>Current and Future Consumers</a:t>
            </a:r>
          </a:p>
          <a:p>
            <a:pPr lvl="1"/>
            <a:r>
              <a:rPr lang="en-US" dirty="0"/>
              <a:t>Responsible for providing money in exchange for experiences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EFF091-66ED-4325-9937-90EEC11F6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63" y="4282887"/>
            <a:ext cx="3079377" cy="10264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E49D52-C730-485A-B3D5-33E0D45DF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359" y="4282887"/>
            <a:ext cx="3761254" cy="22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C9927-241E-4A81-A22F-714F6DE05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925606"/>
          </a:xfrm>
        </p:spPr>
        <p:txBody>
          <a:bodyPr/>
          <a:lstStyle/>
          <a:p>
            <a:r>
              <a:rPr lang="en-US" dirty="0"/>
              <a:t>What Alternatives Are There?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01E5D-EDB8-42C0-A098-80C062051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78324"/>
            <a:ext cx="8946541" cy="4870075"/>
          </a:xfrm>
        </p:spPr>
        <p:txBody>
          <a:bodyPr/>
          <a:lstStyle/>
          <a:p>
            <a:r>
              <a:rPr lang="en-US" dirty="0"/>
              <a:t>Agreement between game and emulator developers to both provide a high-quality experience</a:t>
            </a:r>
          </a:p>
          <a:p>
            <a:pPr lvl="1"/>
            <a:r>
              <a:rPr lang="en-US" dirty="0"/>
              <a:t>Emulators are typically funded through donations</a:t>
            </a:r>
          </a:p>
          <a:p>
            <a:r>
              <a:rPr lang="en-US" dirty="0"/>
              <a:t>Game developers shut down distribution of ROMs</a:t>
            </a:r>
          </a:p>
          <a:p>
            <a:pPr lvl="1"/>
            <a:r>
              <a:rPr lang="en-US" dirty="0"/>
              <a:t>Archiving games becomes dangerous</a:t>
            </a:r>
          </a:p>
          <a:p>
            <a:pPr lvl="1"/>
            <a:r>
              <a:rPr lang="en-US" dirty="0"/>
              <a:t>Only publishing companies have access to the IP</a:t>
            </a:r>
          </a:p>
          <a:p>
            <a:r>
              <a:rPr lang="en-US" dirty="0"/>
              <a:t>Game developers “remaster” all games for re-release</a:t>
            </a:r>
          </a:p>
          <a:p>
            <a:pPr lvl="1"/>
            <a:r>
              <a:rPr lang="en-US" dirty="0"/>
              <a:t>Can resell old products</a:t>
            </a:r>
          </a:p>
          <a:p>
            <a:r>
              <a:rPr lang="en-US" dirty="0"/>
              <a:t>Release the IP after a certain time frame (Ex: 15 years)	</a:t>
            </a:r>
          </a:p>
          <a:p>
            <a:pPr lvl="1"/>
            <a:r>
              <a:rPr lang="en-US" dirty="0"/>
              <a:t>People are free to play older generation games</a:t>
            </a:r>
          </a:p>
          <a:p>
            <a:pPr lvl="1"/>
            <a:r>
              <a:rPr lang="en-US" dirty="0"/>
              <a:t>Game developers do not lose any revenue from new titles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00AE34-6D2F-4125-898E-184CE551E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882" y="2891677"/>
            <a:ext cx="3532202" cy="184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14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7F861-91DF-4960-B8C3-0198D0660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898711"/>
          </a:xfrm>
        </p:spPr>
        <p:txBody>
          <a:bodyPr/>
          <a:lstStyle/>
          <a:p>
            <a:r>
              <a:rPr lang="en-US" dirty="0"/>
              <a:t>Finding a Middle 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DAAE2-44FA-4E44-AA8B-74D037020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51430"/>
            <a:ext cx="8946541" cy="4896970"/>
          </a:xfrm>
        </p:spPr>
        <p:txBody>
          <a:bodyPr/>
          <a:lstStyle/>
          <a:p>
            <a:r>
              <a:rPr lang="en-US" dirty="0"/>
              <a:t>Most of the emulation community just wants access to an archive of older generation games</a:t>
            </a:r>
          </a:p>
          <a:p>
            <a:r>
              <a:rPr lang="en-US" dirty="0"/>
              <a:t>Game developers do not want to lose out on possible income</a:t>
            </a:r>
          </a:p>
          <a:p>
            <a:endParaRPr lang="en-US" dirty="0"/>
          </a:p>
          <a:p>
            <a:r>
              <a:rPr lang="en-US" dirty="0"/>
              <a:t>In both best interests, there are two options</a:t>
            </a:r>
          </a:p>
          <a:p>
            <a:pPr lvl="1"/>
            <a:r>
              <a:rPr lang="en-US" dirty="0"/>
              <a:t>Emulator and game developers agree to work together and sell the product</a:t>
            </a:r>
          </a:p>
          <a:p>
            <a:pPr lvl="1"/>
            <a:r>
              <a:rPr lang="en-US" dirty="0"/>
              <a:t>Release the IP after a predetermined amount of time</a:t>
            </a:r>
          </a:p>
          <a:p>
            <a:pPr lvl="1"/>
            <a:endParaRPr lang="en-US" dirty="0"/>
          </a:p>
        </p:txBody>
      </p:sp>
      <p:pic>
        <p:nvPicPr>
          <p:cNvPr id="6146" name="Picture 2" descr="Image result for handshake">
            <a:extLst>
              <a:ext uri="{FF2B5EF4-FFF2-40B4-BE49-F238E27FC236}">
                <a16:creationId xmlns:a16="http://schemas.microsoft.com/office/drawing/2014/main" id="{48A7D10D-BC58-4BA6-B193-03103A7F4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7089" y="4258048"/>
            <a:ext cx="2985528" cy="199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194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C50A-74E1-483E-82E6-BFAE044B5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965947"/>
          </a:xfrm>
        </p:spPr>
        <p:txBody>
          <a:bodyPr/>
          <a:lstStyle/>
          <a:p>
            <a:r>
              <a:rPr lang="en-US" dirty="0"/>
              <a:t>Analysis of Options:</a:t>
            </a:r>
            <a:br>
              <a:rPr lang="en-US" dirty="0"/>
            </a:br>
            <a:r>
              <a:rPr lang="en-US" dirty="0"/>
              <a:t>Developers Work Together and Sell  the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2BACA-4410-4470-9638-189C8AE10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602006"/>
            <a:ext cx="8946541" cy="3294529"/>
          </a:xfrm>
        </p:spPr>
        <p:txBody>
          <a:bodyPr/>
          <a:lstStyle/>
          <a:p>
            <a:r>
              <a:rPr lang="en-US" dirty="0"/>
              <a:t>Utilitarianist Approach: </a:t>
            </a:r>
          </a:p>
          <a:p>
            <a:pPr lvl="1"/>
            <a:r>
              <a:rPr lang="en-US" dirty="0"/>
              <a:t>Maintains classic game archives </a:t>
            </a:r>
          </a:p>
          <a:p>
            <a:pPr lvl="1"/>
            <a:r>
              <a:rPr lang="en-US" dirty="0"/>
              <a:t>Creates company revenue</a:t>
            </a:r>
          </a:p>
          <a:p>
            <a:r>
              <a:rPr lang="en-US" dirty="0"/>
              <a:t>Deontologist Approach:</a:t>
            </a:r>
          </a:p>
          <a:p>
            <a:pPr lvl="1"/>
            <a:r>
              <a:rPr lang="en-US" dirty="0"/>
              <a:t>Allows community to keep access to classic games and support developers</a:t>
            </a:r>
          </a:p>
          <a:p>
            <a:pPr lvl="1"/>
            <a:r>
              <a:rPr lang="en-US" dirty="0"/>
              <a:t>Game developers can provide a good user experience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356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447</TotalTime>
  <Words>481</Words>
  <Application>Microsoft Office PowerPoint</Application>
  <PresentationFormat>Widescreen</PresentationFormat>
  <Paragraphs>74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Is Video Game Emulation the Same as Piracy?</vt:lpstr>
      <vt:lpstr>What is Emulation?  </vt:lpstr>
      <vt:lpstr>Emulation: The Good</vt:lpstr>
      <vt:lpstr>Emulation: The Bad</vt:lpstr>
      <vt:lpstr>Similar Situations</vt:lpstr>
      <vt:lpstr>Who is Involved in Emulation?</vt:lpstr>
      <vt:lpstr>What Alternatives Are There?</vt:lpstr>
      <vt:lpstr>Finding a Middle Ground</vt:lpstr>
      <vt:lpstr>Analysis of Options: Developers Work Together and Sell  the Product</vt:lpstr>
      <vt:lpstr>Analysis of Options: Release IP after 15 Years</vt:lpstr>
      <vt:lpstr>Conclusion: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Emulation Piracy?</dc:title>
  <dc:creator>Colin Quinn</dc:creator>
  <cp:lastModifiedBy>Colin Quinn</cp:lastModifiedBy>
  <cp:revision>25</cp:revision>
  <dcterms:created xsi:type="dcterms:W3CDTF">2019-09-12T17:45:59Z</dcterms:created>
  <dcterms:modified xsi:type="dcterms:W3CDTF">2019-09-16T17:47:32Z</dcterms:modified>
</cp:coreProperties>
</file>

<file path=docProps/thumbnail.jpeg>
</file>